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9144000"/>
  <p:notesSz cx="6858000" cy="9144000"/>
  <p:embeddedFontLst>
    <p:embeddedFont>
      <p:font typeface="Palatino Linotype"/>
      <p:regular r:id="rId15"/>
      <p:bold r:id="rId16"/>
      <p:italic r:id="rId17"/>
      <p:boldItalic r:id="rId18"/>
    </p:embeddedFont>
    <p:embeddedFont>
      <p:font typeface="Roboto Light"/>
      <p:regular r:id="rId19"/>
      <p:bold r:id="rId20"/>
      <p:italic r:id="rId21"/>
      <p:boldItalic r:id="rId22"/>
    </p:embeddedFont>
    <p:embeddedFont>
      <p:font typeface="Comfortaa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italic.fntdata"/><Relationship Id="rId13" Type="http://schemas.openxmlformats.org/officeDocument/2006/relationships/slide" Target="slides/slide8.xml"/><Relationship Id="rId24" Type="http://schemas.openxmlformats.org/officeDocument/2006/relationships/font" Target="fonts/Comfortaa-bold.fntdata"/><Relationship Id="rId12" Type="http://schemas.openxmlformats.org/officeDocument/2006/relationships/slide" Target="slides/slide7.xml"/><Relationship Id="rId23" Type="http://schemas.openxmlformats.org/officeDocument/2006/relationships/font" Target="fonts/Comforta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alatinoLinotype-regular.fntdata"/><Relationship Id="rId14" Type="http://schemas.openxmlformats.org/officeDocument/2006/relationships/slide" Target="slides/slide9.xml"/><Relationship Id="rId17" Type="http://schemas.openxmlformats.org/officeDocument/2006/relationships/font" Target="fonts/PalatinoLinotype-italic.fntdata"/><Relationship Id="rId16" Type="http://schemas.openxmlformats.org/officeDocument/2006/relationships/font" Target="fonts/PalatinoLinotype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regular.fntdata"/><Relationship Id="rId6" Type="http://schemas.openxmlformats.org/officeDocument/2006/relationships/slide" Target="slides/slide1.xml"/><Relationship Id="rId18" Type="http://schemas.openxmlformats.org/officeDocument/2006/relationships/font" Target="fonts/PalatinoLinotype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58c4b606b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58c4b606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ctr">
              <a:lnSpc>
                <a:spcPct val="32222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  <a:defRPr/>
            </a:lvl4pPr>
            <a:lvl5pPr indent="-330200" lvl="4" marL="22860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600"/>
              <a:buChar char="○"/>
              <a:defRPr/>
            </a:lvl5pPr>
            <a:lvl6pPr indent="-330200" lvl="5" marL="27432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600"/>
              <a:buChar char="■"/>
              <a:defRPr/>
            </a:lvl6pPr>
            <a:lvl7pPr indent="-330200" lvl="6" marL="32004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600"/>
              <a:buChar char="●"/>
              <a:defRPr/>
            </a:lvl7pPr>
            <a:lvl8pPr indent="-330200" lvl="7" marL="365760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600"/>
              <a:buChar char="○"/>
              <a:defRPr/>
            </a:lvl8pPr>
            <a:lvl9pPr indent="-330200" lvl="8" marL="4114800" rtl="0" algn="l">
              <a:spcBef>
                <a:spcPts val="1600"/>
              </a:spcBef>
              <a:spcAft>
                <a:spcPts val="1600"/>
              </a:spcAft>
              <a:buClr>
                <a:srgbClr val="7F7F7F"/>
              </a:buClr>
              <a:buSzPts val="1600"/>
              <a:buFont typeface="Arial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363347" y="6356350"/>
            <a:ext cx="208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659165" y="6356350"/>
            <a:ext cx="2847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543278" y="6356350"/>
            <a:ext cx="561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27425" spcFirstLastPara="1" rIns="45700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Relationship Id="rId4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ml-class.org" TargetMode="External"/><Relationship Id="rId4" Type="http://schemas.openxmlformats.org/officeDocument/2006/relationships/hyperlink" Target="https://git.io/fxbHt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ckwell"/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40"/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11556" r="13446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57200" y="2895600"/>
            <a:ext cx="84582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Introduction to</a:t>
            </a:r>
            <a:endParaRPr b="1" sz="4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Machine Learning</a:t>
            </a:r>
            <a:endParaRPr b="1" sz="4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64" name="Google Shape;64;p14"/>
          <p:cNvCxnSpPr/>
          <p:nvPr/>
        </p:nvCxnSpPr>
        <p:spPr>
          <a:xfrm>
            <a:off x="451200" y="4508420"/>
            <a:ext cx="73977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457200" y="20268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Convex and Concave Curves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457201" y="1415700"/>
            <a:ext cx="8347800" cy="4014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268" y="1788975"/>
            <a:ext cx="3778596" cy="3039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325" y="1576880"/>
            <a:ext cx="3778598" cy="35566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5"/>
          <p:cNvCxnSpPr/>
          <p:nvPr/>
        </p:nvCxnSpPr>
        <p:spPr>
          <a:xfrm>
            <a:off x="529500" y="1185625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5"/>
          <p:cNvSpPr/>
          <p:nvPr/>
        </p:nvSpPr>
        <p:spPr>
          <a:xfrm>
            <a:off x="457136" y="5524823"/>
            <a:ext cx="4074900" cy="867300"/>
          </a:xfrm>
          <a:prstGeom prst="rect">
            <a:avLst/>
          </a:prstGeom>
          <a:solidFill>
            <a:srgbClr val="12293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3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Convex Curve</a:t>
            </a:r>
            <a:endParaRPr sz="3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4730180" y="5524823"/>
            <a:ext cx="4074900" cy="867300"/>
          </a:xfrm>
          <a:prstGeom prst="rect">
            <a:avLst/>
          </a:prstGeom>
          <a:solidFill>
            <a:srgbClr val="12293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Concave Curve</a:t>
            </a:r>
            <a:endParaRPr sz="3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6" name="Google Shape;76;p15"/>
          <p:cNvCxnSpPr>
            <a:stCxn id="70" idx="0"/>
            <a:endCxn id="70" idx="2"/>
          </p:cNvCxnSpPr>
          <p:nvPr/>
        </p:nvCxnSpPr>
        <p:spPr>
          <a:xfrm>
            <a:off x="4631101" y="1415700"/>
            <a:ext cx="0" cy="4014600"/>
          </a:xfrm>
          <a:prstGeom prst="straightConnector1">
            <a:avLst/>
          </a:prstGeom>
          <a:noFill/>
          <a:ln cap="flat" cmpd="sng" w="114300">
            <a:solidFill>
              <a:srgbClr val="122939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minimizing function machine learning"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3337" y="3994153"/>
            <a:ext cx="5457323" cy="25707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inimizing function machine learning" id="82" name="Google Shape;8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3338" y="1416550"/>
            <a:ext cx="5457323" cy="266441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idx="4294967295" type="title"/>
          </p:nvPr>
        </p:nvSpPr>
        <p:spPr>
          <a:xfrm>
            <a:off x="457200" y="20268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Optimizing Function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529500" y="1185625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 flipH="1">
            <a:off x="1494273" y="0"/>
            <a:ext cx="2714775" cy="6858000"/>
          </a:xfrm>
          <a:custGeom>
            <a:rect b="b" l="l" r="r" t="t"/>
            <a:pathLst>
              <a:path extrusionOk="0" h="10000" w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5F9DD1"/>
              </a:gs>
              <a:gs pos="100000">
                <a:srgbClr val="206BAA"/>
              </a:gs>
            </a:gsLst>
            <a:lin ang="4140079" scaled="0"/>
          </a:gradFill>
          <a:ln>
            <a:noFill/>
          </a:ln>
          <a:effectLst>
            <a:outerShdw blurRad="76200" rotWithShape="0" dir="5400000" dist="38100">
              <a:srgbClr val="000000">
                <a:alpha val="60000"/>
              </a:srgbClr>
            </a:outerShdw>
          </a:effectLst>
        </p:spPr>
        <p:txBody>
          <a:bodyPr anchorCtr="0" anchor="t" bIns="1206725" lIns="171450" spcFirstLastPara="1" rIns="173225" wrap="square" tIns="1206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945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5028113" y="0"/>
            <a:ext cx="2714775" cy="6858000"/>
          </a:xfrm>
          <a:custGeom>
            <a:rect b="b" l="l" r="r" t="t"/>
            <a:pathLst>
              <a:path extrusionOk="0" h="10000" w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5F9DD1"/>
              </a:gs>
              <a:gs pos="100000">
                <a:srgbClr val="206BAA"/>
              </a:gs>
            </a:gsLst>
            <a:lin ang="4140000" scaled="0"/>
          </a:gradFill>
          <a:ln>
            <a:noFill/>
          </a:ln>
          <a:effectLst>
            <a:outerShdw blurRad="76200" rotWithShape="0" dir="5400000" dist="38100">
              <a:srgbClr val="000000">
                <a:alpha val="60000"/>
              </a:srgbClr>
            </a:outerShdw>
          </a:effectLst>
        </p:spPr>
        <p:txBody>
          <a:bodyPr anchorCtr="0" anchor="t" bIns="1206725" lIns="171450" spcFirstLastPara="1" rIns="173225" wrap="square" tIns="12067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945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Image result for supervised vs unsupervised"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50000" t="14258"/>
          <a:stretch/>
        </p:blipFill>
        <p:spPr>
          <a:xfrm>
            <a:off x="5398353" y="1154723"/>
            <a:ext cx="1974273" cy="14890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supervised vs unsupervised" id="92" name="Google Shape;92;p17"/>
          <p:cNvPicPr preferRelativeResize="0"/>
          <p:nvPr/>
        </p:nvPicPr>
        <p:blipFill rotWithShape="1">
          <a:blip r:embed="rId3">
            <a:alphaModFix/>
          </a:blip>
          <a:srcRect b="0" l="53029" r="0" t="16944"/>
          <a:stretch/>
        </p:blipFill>
        <p:spPr>
          <a:xfrm>
            <a:off x="1934814" y="1073044"/>
            <a:ext cx="1914628" cy="148901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1621773" y="2562050"/>
            <a:ext cx="2540700" cy="31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945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lang="en-US" sz="21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Input data is not labelled</a:t>
            </a:r>
            <a:endParaRPr sz="21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619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Uses just input dataset</a:t>
            </a:r>
            <a:endParaRPr b="0" i="0" sz="2100" u="none" cap="none" strike="noStrike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lang="en-US" sz="21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Clustering , Density estimation, Dimensionality reduction.</a:t>
            </a:r>
            <a:endParaRPr sz="21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202192" y="2735904"/>
            <a:ext cx="2540700" cy="31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945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lang="en-US" sz="21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Input data is labelled</a:t>
            </a:r>
            <a:endParaRPr sz="21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619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b="0" i="0" lang="en-US" sz="2100" u="none" cap="none" strike="noStrik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Uses training dataset</a:t>
            </a:r>
            <a:endParaRPr b="0" i="0" sz="2100" u="none" cap="none" strike="noStrike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alatino Linotype"/>
              <a:buChar char="●"/>
            </a:pPr>
            <a:r>
              <a:rPr lang="en-US" sz="21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Classification , Regression</a:t>
            </a:r>
            <a:endParaRPr sz="21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95" name="Google Shape;95;p17"/>
          <p:cNvSpPr txBox="1"/>
          <p:nvPr/>
        </p:nvSpPr>
        <p:spPr>
          <a:xfrm flipH="1" rot="5400000">
            <a:off x="6325388" y="3171975"/>
            <a:ext cx="38577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Palatino Linotype"/>
              <a:buNone/>
            </a:pPr>
            <a:r>
              <a:rPr lang="en-US" sz="3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Supervised Learning</a:t>
            </a:r>
            <a:endParaRPr sz="5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6" name="Google Shape;96;p17"/>
          <p:cNvSpPr txBox="1"/>
          <p:nvPr/>
        </p:nvSpPr>
        <p:spPr>
          <a:xfrm rot="-5400000">
            <a:off x="-1247877" y="3170100"/>
            <a:ext cx="42753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Palatino Linotype"/>
              <a:buNone/>
            </a:pPr>
            <a:r>
              <a:rPr lang="en-US" sz="3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Uns</a:t>
            </a:r>
            <a:r>
              <a:rPr lang="en-US" sz="3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upervised Learning</a:t>
            </a:r>
            <a:endParaRPr sz="5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294138" y="3170100"/>
            <a:ext cx="6489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Palatino Linotype"/>
              <a:buNone/>
            </a:pPr>
            <a:r>
              <a:rPr lang="en-US" sz="3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Vs</a:t>
            </a:r>
            <a:endParaRPr sz="5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volution of centroids position in kmeans"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663" y="1708175"/>
            <a:ext cx="4118590" cy="3967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supervised learning gif" id="103" name="Google Shape;10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9854" y="1708175"/>
            <a:ext cx="4212483" cy="39675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>
            <p:ph type="title"/>
          </p:nvPr>
        </p:nvSpPr>
        <p:spPr>
          <a:xfrm>
            <a:off x="457200" y="20268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Optimization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5" name="Google Shape;105;p18"/>
          <p:cNvCxnSpPr/>
          <p:nvPr/>
        </p:nvCxnSpPr>
        <p:spPr>
          <a:xfrm>
            <a:off x="529500" y="1185625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8"/>
          <p:cNvSpPr/>
          <p:nvPr/>
        </p:nvSpPr>
        <p:spPr>
          <a:xfrm>
            <a:off x="412168" y="5761924"/>
            <a:ext cx="3957600" cy="842100"/>
          </a:xfrm>
          <a:prstGeom prst="rect">
            <a:avLst/>
          </a:prstGeom>
          <a:solidFill>
            <a:srgbClr val="12293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2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Unsupervised Learning</a:t>
            </a:r>
            <a:endParaRPr sz="2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4727281" y="5761924"/>
            <a:ext cx="3957600" cy="842100"/>
          </a:xfrm>
          <a:prstGeom prst="rect">
            <a:avLst/>
          </a:prstGeom>
          <a:solidFill>
            <a:srgbClr val="12293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Supervised Learning</a:t>
            </a:r>
            <a:endParaRPr sz="2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supervised learning gif"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3500" y="1438025"/>
            <a:ext cx="6477000" cy="48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type="title"/>
          </p:nvPr>
        </p:nvSpPr>
        <p:spPr>
          <a:xfrm>
            <a:off x="457200" y="20268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Line of Best Fit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14" name="Google Shape;114;p19"/>
          <p:cNvCxnSpPr/>
          <p:nvPr/>
        </p:nvCxnSpPr>
        <p:spPr>
          <a:xfrm>
            <a:off x="529500" y="1185625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supervised learning gif"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8309" r="8426" t="0"/>
          <a:stretch/>
        </p:blipFill>
        <p:spPr>
          <a:xfrm>
            <a:off x="783225" y="1738925"/>
            <a:ext cx="7440800" cy="471642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>
            <p:ph type="title"/>
          </p:nvPr>
        </p:nvSpPr>
        <p:spPr>
          <a:xfrm>
            <a:off x="388815" y="19291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Classification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21" name="Google Shape;121;p20"/>
          <p:cNvCxnSpPr/>
          <p:nvPr/>
        </p:nvCxnSpPr>
        <p:spPr>
          <a:xfrm>
            <a:off x="461116" y="1175856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88815" y="19291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Features and Correlation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27" name="Google Shape;127;p21"/>
          <p:cNvCxnSpPr/>
          <p:nvPr/>
        </p:nvCxnSpPr>
        <p:spPr>
          <a:xfrm>
            <a:off x="461116" y="1175856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4600" y="1663458"/>
            <a:ext cx="4914799" cy="41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88815" y="192911"/>
            <a:ext cx="82296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740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alatino Linotype"/>
              <a:buNone/>
            </a:pPr>
            <a:r>
              <a:rPr lang="en-US" sz="5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Further Resources</a:t>
            </a:r>
            <a:endParaRPr sz="5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4" name="Google Shape;134;p22"/>
          <p:cNvCxnSpPr/>
          <p:nvPr/>
        </p:nvCxnSpPr>
        <p:spPr>
          <a:xfrm>
            <a:off x="461116" y="1175856"/>
            <a:ext cx="8085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2"/>
          <p:cNvSpPr txBox="1"/>
          <p:nvPr/>
        </p:nvSpPr>
        <p:spPr>
          <a:xfrm>
            <a:off x="3500150" y="1782900"/>
            <a:ext cx="4317900" cy="17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1. </a:t>
            </a: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Machine Learning Course by Stanford University on Coursera.</a:t>
            </a:r>
            <a:endParaRPr b="1" sz="1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(</a:t>
            </a:r>
            <a:r>
              <a:rPr b="1" lang="en-US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http://ml-class.org</a:t>
            </a: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 b="1" sz="1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For getting started with Machine Learning.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Instructed by Prof. Andrew Ng.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Highly recommended for beginners.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3500150" y="3943400"/>
            <a:ext cx="4317900" cy="24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2. Python Data Science Handbook</a:t>
            </a:r>
            <a:endParaRPr b="1" sz="1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(</a:t>
            </a:r>
            <a:r>
              <a:rPr b="1" lang="en-US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https://git.io/fxbHt</a:t>
            </a:r>
            <a:r>
              <a:rPr b="1" lang="en-US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 b="1" sz="1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For learning essential machine learning libraries in Python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Easy to understand chapters </a:t>
            </a: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for beginners.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Has an accompanying GitHub repository with all the code implemented in interactive Jupyter notebooks.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 rotWithShape="1">
          <a:blip r:embed="rId5">
            <a:alphaModFix/>
          </a:blip>
          <a:srcRect b="37120" l="0" r="15725" t="-692"/>
          <a:stretch/>
        </p:blipFill>
        <p:spPr>
          <a:xfrm>
            <a:off x="1325967" y="1719400"/>
            <a:ext cx="1714991" cy="1895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ook Cover" id="138" name="Google Shape;13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5958" y="4032581"/>
            <a:ext cx="1715000" cy="22639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22"/>
          <p:cNvCxnSpPr/>
          <p:nvPr/>
        </p:nvCxnSpPr>
        <p:spPr>
          <a:xfrm>
            <a:off x="3341065" y="1856175"/>
            <a:ext cx="15600" cy="4695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